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8" r:id="rId1"/>
    <p:sldMasterId id="2147483759" r:id="rId2"/>
  </p:sldMasterIdLst>
  <p:notesMasterIdLst>
    <p:notesMasterId r:id="rId8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</p:sldIdLst>
  <p:sldSz cx="9144000" cy="5143500" type="screen16x9"/>
  <p:notesSz cx="6858000" cy="9144000"/>
  <p:embeddedFontLst>
    <p:embeddedFont>
      <p:font typeface="Amatic SC" panose="020B0604020202020204" charset="-79"/>
      <p:regular r:id="rId84"/>
      <p:bold r:id="rId85"/>
    </p:embeddedFon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Georgia" panose="02040502050405020303" pitchFamily="18" charset="0"/>
      <p:regular r:id="rId90"/>
      <p:bold r:id="rId91"/>
      <p:italic r:id="rId92"/>
      <p:boldItalic r:id="rId93"/>
    </p:embeddedFont>
    <p:embeddedFont>
      <p:font typeface="Inconsolata" panose="020B0604020202020204" charset="0"/>
      <p:regular r:id="rId94"/>
      <p:bold r:id="rId95"/>
    </p:embeddedFont>
    <p:embeddedFont>
      <p:font typeface="Roboto" panose="020B0604020202020204" charset="0"/>
      <p:regular r:id="rId96"/>
      <p:bold r:id="rId97"/>
      <p:italic r:id="rId98"/>
      <p:boldItalic r:id="rId99"/>
    </p:embeddedFont>
    <p:embeddedFont>
      <p:font typeface="Roboto Light" panose="020B0604020202020204" charset="0"/>
      <p:regular r:id="rId100"/>
      <p:bold r:id="rId101"/>
      <p:italic r:id="rId102"/>
      <p:boldItalic r:id="rId103"/>
    </p:embeddedFont>
    <p:embeddedFont>
      <p:font typeface="Roboto Medium" panose="020B0604020202020204" charset="0"/>
      <p:regular r:id="rId104"/>
      <p:bold r:id="rId105"/>
      <p:italic r:id="rId106"/>
      <p:boldItalic r:id="rId107"/>
    </p:embeddedFont>
    <p:embeddedFont>
      <p:font typeface="Roboto Thin" panose="020B0604020202020204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AB7CC3-C031-464F-8E4B-D295C103B35D}">
  <a:tblStyle styleId="{80AB7CC3-C031-464F-8E4B-D295C103B3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883" autoAdjust="0"/>
  </p:normalViewPr>
  <p:slideViewPr>
    <p:cSldViewPr snapToGrid="0">
      <p:cViewPr varScale="1">
        <p:scale>
          <a:sx n="200" d="100"/>
          <a:sy n="200" d="100"/>
        </p:scale>
        <p:origin x="1906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font" Target="fonts/font2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4.fntdata"/><Relationship Id="rId102" Type="http://schemas.openxmlformats.org/officeDocument/2006/relationships/font" Target="fonts/font19.fntdata"/><Relationship Id="rId110" Type="http://schemas.openxmlformats.org/officeDocument/2006/relationships/font" Target="fonts/font27.fntdata"/><Relationship Id="rId115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7.fntdata"/><Relationship Id="rId105" Type="http://schemas.openxmlformats.org/officeDocument/2006/relationships/font" Target="fonts/font22.fntdata"/><Relationship Id="rId113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20.fntdata"/><Relationship Id="rId108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1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3.fntdata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6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4.fntdata"/><Relationship Id="rId104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4068bb386d_2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g4068bb386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4ba1b5acf7_0_3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g4ba1b5acf7_0_3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068bb386d_2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g4068bb386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33b8fdeeea_0_2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g33b8fdeeea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6523f7eb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g56523f7e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4068bb386d_2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Explain what a CSS selector 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Why would we use an element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Why would we use a class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Why would we use an id selector?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shutterstock_1191758596</a:t>
            </a:r>
            <a:endParaRPr dirty="0"/>
          </a:p>
        </p:txBody>
      </p:sp>
      <p:sp>
        <p:nvSpPr>
          <p:cNvPr id="2149" name="Google Shape;2149;g4068bb386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4068bb386d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g4068bb386d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3b8fdeee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3b8fdeee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3b8fdee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33b8fdee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068bb386d_2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g4068bb386d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4068bb386d_2_1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questions before we move on to relative file paths?</a:t>
            </a:r>
            <a:endParaRPr dirty="0"/>
          </a:p>
        </p:txBody>
      </p:sp>
      <p:sp>
        <p:nvSpPr>
          <p:cNvPr id="2201" name="Google Shape;2201;g4068bb386d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4068bb386d_2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with asking people to pull on GitLab to see the latest materials</a:t>
            </a:r>
            <a:endParaRPr dirty="0"/>
          </a:p>
        </p:txBody>
      </p:sp>
      <p:sp>
        <p:nvSpPr>
          <p:cNvPr id="2050" name="Google Shape;2050;g4068bb386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4068bb386d_2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g4068bb386d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4068bb386d_2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g4068bb386d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068bb386d_2_1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g4068bb386d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068bb386d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g4068bb386d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bb386d_2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g4068bb386d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4ba1b5acf7_0_4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4ba1b5acf7_0_4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4068bb386d_2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g4068bb386d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4ba1b5acf7_0_4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g4ba1b5acf7_0_4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4ba1b5acf7_0_4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g4ba1b5acf7_0_4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g4068bb386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4068bb386d_2_1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g4068bb386d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068bb386d_2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g4068bb386d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4068bb386d_2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g4068bb386d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4068bb386d_2_2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g4068bb386d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068bb386d_2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g4068bb386d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4068bb386d_2_2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g4068bb386d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4ba1b5acf7_0_4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4ba1b5acf7_0_4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33b8fdee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33b8fdee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b8fdeee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33b8fdeee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3b8fdeee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33b8fdeee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4068bb386d_2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g4068bb386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3b8fdeee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33b8fdeee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068bb386d_2_2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g4068bb386d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068bb386d_2_2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g4068bb386d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4068bb386d_2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g4068bb386d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4068bb386d_2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https://css-tricks.com/license/</a:t>
            </a:r>
            <a:endParaRPr/>
          </a:p>
        </p:txBody>
      </p:sp>
      <p:sp>
        <p:nvSpPr>
          <p:cNvPr id="2472" name="Google Shape;2472;g4068bb386d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068bb386d_2_2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g4068bb386d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4068bb386d_2_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g4068bb386d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068bb386d_2_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504" name="Google Shape;2504;g4068bb386d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4068bb386d_2_3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/>
              <a:t>Send out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https://youtu.be/0lpxKw6E90Y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12" name="Google Shape;2512;g4068bb386d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4068bb386d_2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g4068bb386d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4f8feff2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4f8feff2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4068bb386d_2_3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g4068bb386d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4068bb386d_2_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g4068bb386d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4068bb386d_2_3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g4068bb386d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4068bb386d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9" name="Google Shape;2549;g4068bb386d_2_3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lang="en" sz="1200" b="0" i="1" u="none" strike="noStrike" cap="non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4068bb386d_2_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g4068bb386d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068bb386d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5" name="Google Shape;2565;g4068bb386d_2_3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068bb386d_2_3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g4068bb386d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4068bb386d_2_3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g4068bb386d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4068bb386d_2_3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https://youtu.be/sHfJn0jqBro</a:t>
            </a:r>
            <a:endParaRPr/>
          </a:p>
        </p:txBody>
      </p:sp>
      <p:sp>
        <p:nvSpPr>
          <p:cNvPr id="2591" name="Google Shape;2591;g4068bb386d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4068bb386d_2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shutterstock_659858677</a:t>
            </a:r>
            <a:endParaRPr/>
          </a:p>
        </p:txBody>
      </p:sp>
      <p:sp>
        <p:nvSpPr>
          <p:cNvPr id="2096" name="Google Shape;2096;g4068bb386d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4068bb386d_2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596" name="Google Shape;2596;g4068bb386d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ed8b0482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ed8b0482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4068bb386d_2_3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Send 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https://www.youtube.com/watch?v=yWXgnQaWSW0&amp;feature=youtu.be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students to use as an additional resource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g4068bb386d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4068bb386d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g4068bb386d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4068bb386d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g4068bb386d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4068bb386d_2_4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g4068bb386d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4068bb386d_2_4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g4068bb386d_2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4068bb386d_2_4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g4068bb386d_2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4068bb386d_2_4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g4068bb386d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4068bb386d_2_4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2665" name="Google Shape;2665;g4068bb386d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4068bb386d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g4068bb386d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4068bb386d_2_4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g4068bb386d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59df2184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59df2184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59df2184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59df2184a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59df2184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59df2184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59df2184a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59df2184a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59df2184a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59df2184a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59df2184a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59df2184a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59df2184a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59df2184a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59df2184a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59df2184a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59df2184a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59df2184a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4068bb386d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Who can tell me what CSS is? What does it do?</a:t>
            </a:r>
            <a:endParaRPr b="1" dirty="0"/>
          </a:p>
        </p:txBody>
      </p:sp>
      <p:sp>
        <p:nvSpPr>
          <p:cNvPr id="2109" name="Google Shape;2109;g4068bb386d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59df2184a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59df2184a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4068bb386d_2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g4068bb386d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5" name="Google Shape;185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6" name="Google Shape;185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7" name="Google Shape;1857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1" name="Google Shape;1871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8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4" name="Google Shape;1884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0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10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0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0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10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10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10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98" name="Google Shape;1898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08" name="Google Shape;1908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909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0" name="Google Shape;1910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9" name="Google Shape;193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3" name="Google Shape;1943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7" name="Google Shape;1947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7" name="Google Shape;1957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8" name="Google Shape;1968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9" name="Google Shape;1969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0" name="Google Shape;1970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7" name="Google Shape;1987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8" name="Google Shape;199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9" name="Google Shape;1999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0" name="Google Shape;2000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0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0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0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0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0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0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0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0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0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31" name="Google Shape;2031;p109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1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1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35" name="Google Shape;2035;p11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1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1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/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" name="Google Shape;65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lkthrough">
  <p:cSld name="CUSTOM_3_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5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1" name="Google Shape;1031;p5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6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6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7" name="Google Shape;10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1" name="Google Shape;10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1" name="Google Shape;10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7" name="Google Shape;10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1" name="Google Shape;10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6" name="Google Shape;10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7" name="Google Shape;10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9" name="Google Shape;10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82" name="Google Shape;1082;p6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7" name="Google Shape;1097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9" name="Google Shape;1099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6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1" name="Google Shape;110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5" name="Google Shape;1105;p68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6" name="Google Shape;1106;p68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68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8" name="Google Shape;1108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0" name="Google Shape;1110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4" name="Google Shape;1114;p6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7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2" name="Google Shape;112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7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" name="Google Shape;11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7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7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7" name="Google Shape;1137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7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40" name="Google Shape;114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1" name="Google Shape;1141;p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7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3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73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1" name="Google Shape;1151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4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4" name="Google Shape;115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74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74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7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0" name="Google Shape;116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75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73" name="Google Shape;1173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4" name="Google Shape;1174;p76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76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8" name="Google Shape;1178;p7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4" name="Google Shape;118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87" name="Google Shape;1187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9" name="Google Shape;1199;p77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7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7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7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4" name="Google Shape;1204;p77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77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0" name="Google Shape;1210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2" name="Google Shape;1212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3" name="Google Shape;1213;p7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4" name="Google Shape;121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7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7" name="Google Shape;121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7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0" name="Google Shape;122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7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3" name="Google Shape;122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78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7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7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7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78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78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2" name="Google Shape;1232;p7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3" name="Google Shape;123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7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7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1" name="Google Shape;124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3" name="Google Shape;124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4" name="Google Shape;124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5" name="Google Shape;124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4" name="Google Shape;125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8" name="Google Shape;125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2" name="Google Shape;126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6" name="Google Shape;126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9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79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7" name="Google Shape;127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8" name="Google Shape;127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9" name="Google Shape;127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0" name="Google Shape;128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1" name="Google Shape;128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8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6" name="Google Shape;128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9" name="Google Shape;128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0" name="Google Shape;129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3" name="Google Shape;129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4" name="Google Shape;129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8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8" name="Google Shape;129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8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2" name="Google Shape;13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8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8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80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3" name="Google Shape;131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16" name="Google Shape;1316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8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1" name="Google Shape;1321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2" name="Google Shape;132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6" name="Google Shape;132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" name="Google Shape;1328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0" name="Google Shape;133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4" name="Google Shape;133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8" name="Google Shape;1338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" name="Google Shape;1340;p8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8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8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8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8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9" name="Google Shape;1349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1" name="Google Shape;1351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52" name="Google Shape;1352;p8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3" name="Google Shape;13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8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8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8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8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3" name="Google Shape;136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5" name="Google Shape;1365;p8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8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7" name="Google Shape;1367;p8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8" name="Google Shape;136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8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8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8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3" name="Google Shape;137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8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8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7" name="Google Shape;1377;p8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8" name="Google Shape;137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0" name="Google Shape;1380;p8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8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2" name="Google Shape;1382;p8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3" name="Google Shape;138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5" name="Google Shape;1385;p8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8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8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8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8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" name="Google Shape;1439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0" name="Google Shape;14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8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5" name="Google Shape;144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9" name="Google Shape;1449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0" name="Google Shape;145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8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5" name="Google Shape;145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8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9" name="Google Shape;1459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0" name="Google Shape;146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2" name="Google Shape;1462;p8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5" name="Google Shape;146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8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0" name="Google Shape;147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8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5" name="Google Shape;147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8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3" name="Google Shape;1483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4" name="Google Shape;1484;p8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5" name="Google Shape;148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7" name="Google Shape;1487;p8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8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9" name="Google Shape;1489;p8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0" name="Google Shape;149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8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8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94" name="Google Shape;1494;p8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5" name="Google Shape;149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7" name="Google Shape;1497;p8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8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8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7" name="Google Shape;1507;p8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8" name="Google Shape;150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9" name="Google Shape;1509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8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8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8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8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8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1" name="Google Shape;152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2" name="Google Shape;152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3" name="Google Shape;152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8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5" name="Google Shape;1525;p8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8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8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8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8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8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8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1" name="Google Shape;1541;p8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8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9" name="Google Shape;1569;p8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6" name="Google Shape;157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4" name="Google Shape;158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7" name="Google Shape;1587;p90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2" name="Google Shape;160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3" name="Google Shape;160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9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9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9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9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2" name="Google Shape;1612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0" name="Google Shape;162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2" name="Google Shape;162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3" name="Google Shape;1633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2" name="Google Shape;164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4" name="Google Shape;164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4" name="Google Shape;165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3" name="Google Shape;166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66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5" name="Google Shape;166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5" name="Google Shape;1675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84" name="Google Shape;168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68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9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9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9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9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6" name="Google Shape;1696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05" name="Google Shape;170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6" name="Google Shape;170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7" name="Google Shape;170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5" name="Google Shape;1715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9" name="Google Shape;171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9" name="Google Shape;172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1" name="Google Shape;1731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1" name="Google Shape;1741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43" name="Google Shape;1743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53" name="Google Shape;175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4" name="Google Shape;1754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3" name="Google Shape;1763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4" name="Google Shape;1764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7" name="Google Shape;1767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7" name="Google Shape;17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8" name="Google Shape;17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9" name="Google Shape;1779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9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9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9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1" name="Google Shape;1791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2" name="Google Shape;180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3" name="Google Shape;1803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7" name="Google Shape;181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0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8" name="Google Shape;182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4" name="Google Shape;1844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98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3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9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6" name="Google Shape;2046;p11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7" name="Google Shape;2047;p11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22" name="Google Shape;2122;p122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3" name="Google Shape;21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29" name="Google Shape;2129;p123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Notepad.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to write unformatted text (i.e, content only).</a:t>
                      </a: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both to write the content </a:t>
                      </a:r>
                      <a:r>
                        <a:rPr lang="en" i="1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30" name="Google Shape;21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37" name="Google Shape;2137;p124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38" name="Google Shape;2138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44" name="Google Shape;2144;p125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45" name="Google Shape;214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6" name="Google Shape;2146;p125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53" name="Google Shape;2153;p126"/>
          <p:cNvSpPr txBox="1">
            <a:spLocks noGrp="1"/>
          </p:cNvSpPr>
          <p:nvPr>
            <p:ph type="body" idx="3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159" name="Google Shape;2159;p127"/>
          <p:cNvSpPr txBox="1">
            <a:spLocks noGrp="1"/>
          </p:cNvSpPr>
          <p:nvPr>
            <p:ph type="body" idx="3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lang="en" sz="1600" b="1"/>
              <a:t>selectors </a:t>
            </a:r>
            <a:r>
              <a:rPr lang="en" sz="1600"/>
              <a:t>added into HTML using </a:t>
            </a:r>
            <a:r>
              <a:rPr lang="en" sz="1600" b="1"/>
              <a:t>classes</a:t>
            </a:r>
            <a:r>
              <a:rPr lang="en" sz="1600"/>
              <a:t> and </a:t>
            </a:r>
            <a:r>
              <a:rPr lang="en" sz="1600" b="1"/>
              <a:t>identifiers</a:t>
            </a:r>
            <a:r>
              <a:rPr lang="en" sz="1600"/>
              <a:t>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lang="en" sz="1600" b="1"/>
              <a:t>.classname</a:t>
            </a:r>
            <a:r>
              <a:rPr lang="en" sz="1600"/>
              <a:t>, IDs use </a:t>
            </a:r>
            <a:r>
              <a:rPr lang="en" sz="1600" b="1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lang="en" sz="1600" b="1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160" name="Google Shape;2160;p127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1" name="Google Shape;2161;p127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7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7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4" name="Google Shape;2164;p127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5" name="Google Shape;2165;p127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6" name="Google Shape;2166;p127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27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8" name="Google Shape;2168;p127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9" name="Google Shape;2169;p127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0" name="Google Shape;2170;p127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7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127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3" name="Google Shape;2173;p127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27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7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27"/>
          <p:cNvSpPr/>
          <p:nvPr/>
        </p:nvSpPr>
        <p:spPr>
          <a:xfrm rot="5400000" flipH="1">
            <a:off x="10005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7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27"/>
          <p:cNvSpPr/>
          <p:nvPr/>
        </p:nvSpPr>
        <p:spPr>
          <a:xfrm rot="5400000" flipH="1">
            <a:off x="50391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7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127"/>
          <p:cNvSpPr/>
          <p:nvPr/>
        </p:nvSpPr>
        <p:spPr>
          <a:xfrm rot="5400000" flipH="1">
            <a:off x="68799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186" name="Google Shape;2186;p128"/>
          <p:cNvGraphicFramePr/>
          <p:nvPr>
            <p:extLst>
              <p:ext uri="{D42A27DB-BD31-4B8C-83A1-F6EECF244321}">
                <p14:modId xmlns:p14="http://schemas.microsoft.com/office/powerpoint/2010/main" val="320861794"/>
              </p:ext>
            </p:extLst>
          </p:nvPr>
        </p:nvGraphicFramePr>
        <p:xfrm>
          <a:off x="456188" y="887325"/>
          <a:ext cx="8344425" cy="384039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167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/>
                        <a:t>Applies to all &lt;p&gt; elements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Class selector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 (.) + variable name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(.myDiv, .phoneNumber, etc.)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ID selector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Pound</a:t>
                      </a:r>
                      <a:r>
                        <a:rPr lang="en" dirty="0"/>
                        <a:t> (#) + variable name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(#myDiv, #phoneNumber)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/>
                        <a:t>Applies </a:t>
                      </a:r>
                      <a:r>
                        <a:rPr lang="en-US" b="1" dirty="0"/>
                        <a:t>the </a:t>
                      </a:r>
                      <a:r>
                        <a:rPr lang="en" b="1" dirty="0"/>
                        <a:t>element with id=</a:t>
                      </a:r>
                      <a:r>
                        <a:rPr lang="en" sz="1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lang="en" b="1" dirty="0"/>
                        <a:t>idItem"</a:t>
                      </a:r>
                      <a:endParaRPr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192" name="Google Shape;2192;p129"/>
          <p:cNvGraphicFramePr/>
          <p:nvPr/>
        </p:nvGraphicFramePr>
        <p:xfrm>
          <a:off x="456188" y="887325"/>
          <a:ext cx="8408700" cy="378711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3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b="1" i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sz="1800"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93" name="Google Shape;2193;p129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3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3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1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Google Shape;2208;p132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10" name="Google Shape;2210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3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134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222" name="Google Shape;222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 </a:t>
            </a:r>
            <a:endParaRPr/>
          </a:p>
        </p:txBody>
      </p:sp>
      <p:sp>
        <p:nvSpPr>
          <p:cNvPr id="2223" name="Google Shape;2223;p134"/>
          <p:cNvSpPr txBox="1">
            <a:spLocks noGrp="1"/>
          </p:cNvSpPr>
          <p:nvPr>
            <p:ph type="subTitle" idx="1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4" name="Google Shape;2224;p134"/>
          <p:cNvSpPr/>
          <p:nvPr/>
        </p:nvSpPr>
        <p:spPr>
          <a:xfrm rot="6561" flipH="1">
            <a:off x="4578550" y="3055224"/>
            <a:ext cx="314401" cy="60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34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34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34"/>
          <p:cNvSpPr txBox="1">
            <a:spLocks noGrp="1"/>
          </p:cNvSpPr>
          <p:nvPr>
            <p:ph type="subTitle" idx="3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1" name="Google Shape;2231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136"/>
          <p:cNvGrpSpPr/>
          <p:nvPr/>
        </p:nvGrpSpPr>
        <p:grpSpPr>
          <a:xfrm>
            <a:off x="457200" y="2584573"/>
            <a:ext cx="776889" cy="621300"/>
            <a:chOff x="457200" y="1378813"/>
            <a:chExt cx="776889" cy="621300"/>
          </a:xfrm>
        </p:grpSpPr>
        <p:sp>
          <p:nvSpPr>
            <p:cNvPr id="2249" name="Google Shape;224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244" name="Google Shape;2244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Activity: 1-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RelativePaths-</a:t>
            </a: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Activity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5" name="Google Shape;2245;p136"/>
          <p:cNvSpPr txBox="1">
            <a:spLocks noGrp="1"/>
          </p:cNvSpPr>
          <p:nvPr>
            <p:ph type="body" idx="2"/>
          </p:nvPr>
        </p:nvSpPr>
        <p:spPr>
          <a:xfrm>
            <a:off x="175" y="4310910"/>
            <a:ext cx="9144000" cy="1911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HINT: </a:t>
            </a:r>
            <a:r>
              <a:rPr lang="en"/>
              <a:t>Check out the RelativePaths_WorkingExample folder. </a:t>
            </a:r>
            <a:endParaRPr/>
          </a:p>
        </p:txBody>
      </p:sp>
      <p:sp>
        <p:nvSpPr>
          <p:cNvPr id="2246" name="Google Shape;2246;p13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247" name="Google Shape;2247;p136"/>
          <p:cNvSpPr/>
          <p:nvPr/>
        </p:nvSpPr>
        <p:spPr>
          <a:xfrm>
            <a:off x="1352550" y="25845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Open your directory in VS Code 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</a:rPr>
              <a:t>&gt; code .</a:t>
            </a:r>
            <a:endParaRPr sz="1800" i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251" name="Google Shape;2251;p136"/>
          <p:cNvGrpSpPr/>
          <p:nvPr/>
        </p:nvGrpSpPr>
        <p:grpSpPr>
          <a:xfrm>
            <a:off x="457200" y="3434485"/>
            <a:ext cx="776889" cy="621300"/>
            <a:chOff x="457200" y="1378813"/>
            <a:chExt cx="776889" cy="621300"/>
          </a:xfrm>
        </p:grpSpPr>
        <p:sp>
          <p:nvSpPr>
            <p:cNvPr id="2252" name="Google Shape;225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136"/>
          <p:cNvSpPr/>
          <p:nvPr/>
        </p:nvSpPr>
        <p:spPr>
          <a:xfrm>
            <a:off x="1352550" y="343689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/>
              <a:t>Edit the HTML files in all of the </a:t>
            </a:r>
            <a:r>
              <a:rPr lang="en-US" sz="1800" dirty="0" err="1"/>
              <a:t>RelativePaths</a:t>
            </a:r>
            <a:r>
              <a:rPr lang="en-US" sz="1800" dirty="0"/>
              <a:t> folders. Write relative paths that link the HTML documents with CSS stylesheets.</a:t>
            </a:r>
          </a:p>
        </p:txBody>
      </p:sp>
      <p:grpSp>
        <p:nvGrpSpPr>
          <p:cNvPr id="15" name="Google Shape;2248;p136">
            <a:extLst>
              <a:ext uri="{FF2B5EF4-FFF2-40B4-BE49-F238E27FC236}">
                <a16:creationId xmlns:a16="http://schemas.microsoft.com/office/drawing/2014/main" id="{B7BBFCF8-236C-411F-B9A5-7FD30FD2B16F}"/>
              </a:ext>
            </a:extLst>
          </p:cNvPr>
          <p:cNvGrpSpPr/>
          <p:nvPr/>
        </p:nvGrpSpPr>
        <p:grpSpPr>
          <a:xfrm>
            <a:off x="457200" y="1729104"/>
            <a:ext cx="776889" cy="621300"/>
            <a:chOff x="457200" y="1378813"/>
            <a:chExt cx="776889" cy="621300"/>
          </a:xfrm>
        </p:grpSpPr>
        <p:sp>
          <p:nvSpPr>
            <p:cNvPr id="16" name="Google Shape;2249;p136">
              <a:extLst>
                <a:ext uri="{FF2B5EF4-FFF2-40B4-BE49-F238E27FC236}">
                  <a16:creationId xmlns:a16="http://schemas.microsoft.com/office/drawing/2014/main" id="{AAD19596-E72C-4501-8E11-768E45CD22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" name="Google Shape;2250;p136">
              <a:extLst>
                <a:ext uri="{FF2B5EF4-FFF2-40B4-BE49-F238E27FC236}">
                  <a16:creationId xmlns:a16="http://schemas.microsoft.com/office/drawing/2014/main" id="{F7F44EC8-5ACC-41D2-B754-18A7A900019C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247;p136">
            <a:extLst>
              <a:ext uri="{FF2B5EF4-FFF2-40B4-BE49-F238E27FC236}">
                <a16:creationId xmlns:a16="http://schemas.microsoft.com/office/drawing/2014/main" id="{F3BB187F-B821-4C79-8D63-5F2CDEE54E59}"/>
              </a:ext>
            </a:extLst>
          </p:cNvPr>
          <p:cNvSpPr/>
          <p:nvPr/>
        </p:nvSpPr>
        <p:spPr>
          <a:xfrm>
            <a:off x="1340250" y="171329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54;p136">
            <a:extLst>
              <a:ext uri="{FF2B5EF4-FFF2-40B4-BE49-F238E27FC236}">
                <a16:creationId xmlns:a16="http://schemas.microsoft.com/office/drawing/2014/main" id="{F16F78D8-DF45-4932-939F-86415EAB6816}"/>
              </a:ext>
            </a:extLst>
          </p:cNvPr>
          <p:cNvSpPr txBox="1">
            <a:spLocks/>
          </p:cNvSpPr>
          <p:nvPr/>
        </p:nvSpPr>
        <p:spPr>
          <a:xfrm>
            <a:off x="-12300" y="1732474"/>
            <a:ext cx="9156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Navigate to your GitLab cloned directory and run </a:t>
            </a:r>
            <a:r>
              <a:rPr lang="en-US" i="1" dirty="0">
                <a:solidFill>
                  <a:schemeClr val="tx2">
                    <a:lumMod val="50000"/>
                  </a:schemeClr>
                </a:solidFill>
              </a:rPr>
              <a:t>&gt; git pull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267" name="Google Shape;2267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268" name="Google Shape;2268;p13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Each box has customizable space properties:</a:t>
            </a:r>
            <a:r>
              <a:rPr lang="en"/>
              <a:t> margin, border, and padding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Typical spacing value: </a:t>
            </a:r>
            <a:r>
              <a:rPr lang="en"/>
              <a:t>20px 10px 10px 20px (top, right, bottom, left)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2269" name="Google Shape;2269;p138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38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38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38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8"/>
          <p:cNvSpPr txBox="1">
            <a:spLocks noGrp="1"/>
          </p:cNvSpPr>
          <p:nvPr>
            <p:ph type="body" idx="3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Margin </a:t>
            </a:r>
            <a:endParaRPr sz="1200"/>
          </a:p>
        </p:txBody>
      </p:sp>
      <p:sp>
        <p:nvSpPr>
          <p:cNvPr id="2274" name="Google Shape;2274;p138"/>
          <p:cNvSpPr txBox="1">
            <a:spLocks noGrp="1"/>
          </p:cNvSpPr>
          <p:nvPr>
            <p:ph type="body" idx="3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275" name="Google Shape;2275;p138"/>
          <p:cNvSpPr txBox="1">
            <a:spLocks noGrp="1"/>
          </p:cNvSpPr>
          <p:nvPr>
            <p:ph type="body" idx="3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276" name="Google Shape;2276;p138"/>
          <p:cNvSpPr txBox="1">
            <a:spLocks noGrp="1"/>
          </p:cNvSpPr>
          <p:nvPr>
            <p:ph type="body" idx="3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Content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2" name="Google Shape;2282;p13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pic>
        <p:nvPicPr>
          <p:cNvPr id="2283" name="Google Shape;2283;p139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3" y="768063"/>
            <a:ext cx="6172201" cy="319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8" name="Google Shape;2288;p140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0" name="Google Shape;2290;p14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1" name="Google Shape;2291;p140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4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8" name="Google Shape;2298;p141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41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41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41"/>
          <p:cNvSpPr/>
          <p:nvPr/>
        </p:nvSpPr>
        <p:spPr>
          <a:xfrm>
            <a:off x="1669825" y="2615900"/>
            <a:ext cx="3315900" cy="101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41"/>
          <p:cNvSpPr txBox="1">
            <a:spLocks noGrp="1"/>
          </p:cNvSpPr>
          <p:nvPr>
            <p:ph type="body" idx="1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04" name="Google Shape;2304;p141"/>
          <p:cNvSpPr txBox="1">
            <a:spLocks noGrp="1"/>
          </p:cNvSpPr>
          <p:nvPr>
            <p:ph type="body" idx="2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305" name="Google Shape;2305;p141"/>
          <p:cNvSpPr txBox="1">
            <a:spLocks noGrp="1"/>
          </p:cNvSpPr>
          <p:nvPr>
            <p:ph type="body" idx="3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306" name="Google Shape;2306;p141"/>
          <p:cNvSpPr txBox="1">
            <a:spLocks noGrp="1"/>
          </p:cNvSpPr>
          <p:nvPr>
            <p:ph type="body" idx="4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10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22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25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2307" name="Google Shape;2307;p141"/>
          <p:cNvSpPr txBox="1">
            <a:spLocks noGrp="1"/>
          </p:cNvSpPr>
          <p:nvPr>
            <p:ph type="body" idx="5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30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22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2308" name="Google Shape;2308;p141"/>
          <p:cNvSpPr txBox="1">
            <a:spLocks noGrp="1"/>
          </p:cNvSpPr>
          <p:nvPr>
            <p:ph type="body" idx="6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9" name="Google Shape;2309;p141"/>
          <p:cNvSpPr txBox="1">
            <a:spLocks noGrp="1"/>
          </p:cNvSpPr>
          <p:nvPr>
            <p:ph type="body" idx="7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50</a:t>
            </a:r>
            <a:r>
              <a:rPr lang="en" b="1"/>
              <a:t>   22   20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10" name="Google Shape;2310;p141"/>
          <p:cNvSpPr txBox="1">
            <a:spLocks noGrp="1"/>
          </p:cNvSpPr>
          <p:nvPr>
            <p:ph type="body" idx="8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10   22     </a:t>
            </a:r>
            <a:r>
              <a:rPr lang="en" b="1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2058" name="Google Shape;2058;p1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54045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2" name="Google Shape;2072;p115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Really work hard on this assignment! This assignment introduces you to fundamental concepts that we’ll build upon during the rest of the course.</a:t>
            </a:r>
            <a:endParaRPr dirty="0"/>
          </a:p>
        </p:txBody>
      </p:sp>
      <p:sp>
        <p:nvSpPr>
          <p:cNvPr id="2073" name="Google Shape;2073;p11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1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115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Review in-class material, especially activities.</a:t>
            </a:r>
            <a:endParaRPr sz="1400" dirty="0"/>
          </a:p>
        </p:txBody>
      </p:sp>
      <p:sp>
        <p:nvSpPr>
          <p:cNvPr id="2077" name="Google Shape;2077;p115"/>
          <p:cNvSpPr txBox="1">
            <a:spLocks noGrp="1"/>
          </p:cNvSpPr>
          <p:nvPr>
            <p:ph type="subTitle" idx="3"/>
          </p:nvPr>
        </p:nvSpPr>
        <p:spPr>
          <a:xfrm>
            <a:off x="0" y="2542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Work with your peers! It’s much better than screaming at your computer alone.</a:t>
            </a:r>
            <a:endParaRPr sz="1400" dirty="0"/>
          </a:p>
        </p:txBody>
      </p:sp>
      <p:sp>
        <p:nvSpPr>
          <p:cNvPr id="2078" name="Google Shape;2078;p115"/>
          <p:cNvSpPr txBox="1">
            <a:spLocks noGrp="1"/>
          </p:cNvSpPr>
          <p:nvPr>
            <p:ph type="subTitle" idx="4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Ask questions on Slack! Your peers, TAs, and instructors are all here to help.</a:t>
            </a: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4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 Floatin’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3"/>
          <p:cNvSpPr txBox="1">
            <a:spLocks noGrp="1"/>
          </p:cNvSpPr>
          <p:nvPr>
            <p:ph type="title"/>
          </p:nvPr>
        </p:nvSpPr>
        <p:spPr>
          <a:xfrm>
            <a:off x="2544050" y="1393275"/>
            <a:ext cx="54156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/>
              <a:t>Warning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lang="en" sz="2600" i="1"/>
              <a:t>very important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. Time to channel that inner genius! 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26" name="Google Shape;2326;p144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327" name="Google Shape;2327;p144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44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44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44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44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44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144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34" name="Google Shape;2334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5" name="Google Shape;2335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6" name="Google Shape;2336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7" name="Google Shape;2337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8" name="Google Shape;2338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9" name="Google Shape;2339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0" name="Google Shape;2340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41" name="Google Shape;2341;p144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42" name="Google Shape;2342;p144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3" name="Google Shape;2343;p144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4" name="Google Shape;2344;p144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5" name="Google Shape;2345;p144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46" name="Google Shape;2346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7" name="Google Shape;2347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8" name="Google Shape;2348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9" name="Google Shape;2349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0" name="Google Shape;2350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1" name="Google Shape;2351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2" name="Google Shape;2352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53" name="Google Shape;2353;p144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44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5" name="Google Shape;2355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lang="en" b="1"/>
              <a:t>flow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361" name="Google Shape;23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5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45"/>
          <p:cNvSpPr txBox="1">
            <a:spLocks noGrp="1"/>
          </p:cNvSpPr>
          <p:nvPr>
            <p:ph type="subTitle" idx="1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4" name="Google Shape;2364;p145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45"/>
          <p:cNvSpPr txBox="1">
            <a:spLocks noGrp="1"/>
          </p:cNvSpPr>
          <p:nvPr>
            <p:ph type="subTitle" idx="2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6" name="Google Shape;2366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373" name="Google Shape;2373;p146"/>
          <p:cNvGraphicFramePr/>
          <p:nvPr/>
        </p:nvGraphicFramePr>
        <p:xfrm>
          <a:off x="526650" y="238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74" name="Google Shape;2374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46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6" name="Google Shape;2376;p14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146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 properties.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8" name="Google Shape;2378;p14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46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vs. In-line Elements </a:t>
            </a:r>
            <a:endParaRPr/>
          </a:p>
        </p:txBody>
      </p:sp>
      <p:graphicFrame>
        <p:nvGraphicFramePr>
          <p:cNvPr id="2385" name="Google Shape;2385;p147"/>
          <p:cNvGraphicFramePr/>
          <p:nvPr/>
        </p:nvGraphicFramePr>
        <p:xfrm>
          <a:off x="526650" y="223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86" name="Google Shape;2386;p147"/>
          <p:cNvGraphicFramePr/>
          <p:nvPr/>
        </p:nvGraphicFramePr>
        <p:xfrm>
          <a:off x="4621500" y="223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91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In-line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0">
                <a:tc rowSpan="3"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5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87" name="Google Shape;2387;p14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47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contrast block elements with </a:t>
            </a:r>
            <a:r>
              <a:rPr lang="en" b="1"/>
              <a:t>in-line elements</a:t>
            </a:r>
            <a:r>
              <a:rPr lang="en"/>
              <a:t>.</a:t>
            </a:r>
            <a:endParaRPr/>
          </a:p>
        </p:txBody>
      </p:sp>
      <p:sp>
        <p:nvSpPr>
          <p:cNvPr id="2389" name="Google Shape;2389;p14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147"/>
          <p:cNvSpPr txBox="1">
            <a:spLocks noGrp="1"/>
          </p:cNvSpPr>
          <p:nvPr>
            <p:ph type="subTitle" idx="2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</a:t>
            </a:r>
            <a:r>
              <a:rPr lang="en" b="1"/>
              <a:t>float CSS properties</a:t>
            </a:r>
            <a:r>
              <a:rPr lang="en"/>
              <a:t>, we can command our website to display multiple HTML elements adjacently. </a:t>
            </a:r>
            <a:endParaRPr/>
          </a:p>
        </p:txBody>
      </p:sp>
      <p:pic>
        <p:nvPicPr>
          <p:cNvPr id="2391" name="Google Shape;2391;p14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398" name="Google Shape;2398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transform these block elements into in-line elements, we use a CSS property called </a:t>
            </a:r>
            <a:r>
              <a:rPr lang="en" b="1"/>
              <a:t>float</a:t>
            </a:r>
            <a:r>
              <a:rPr lang="en"/>
              <a:t>. Floats are necessary when building web layouts.</a:t>
            </a:r>
            <a:endParaRPr/>
          </a:p>
        </p:txBody>
      </p:sp>
      <p:sp>
        <p:nvSpPr>
          <p:cNvPr id="2399" name="Google Shape;2399;p148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148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48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148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48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48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8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148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7" name="Google Shape;2407;p148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48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9" name="Google Shape;2409;p148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8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11" name="Google Shape;2411;p148"/>
          <p:cNvSpPr txBox="1">
            <a:spLocks noGrp="1"/>
          </p:cNvSpPr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417" name="Google Shape;2417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418" name="Google Shape;2418;p149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9" name="Google Shape;2419;p149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lang="en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(not cleared!)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9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26" name="Google Shape;2426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27" name="Google Shape;2427;p150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92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1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28" name="Google Shape;242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4" name="Google Shape;2434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lang="en" b="1"/>
              <a:t>clearfix hack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35" name="Google Shape;2435;p151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3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5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36" name="Google Shape;24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84" name="Google Shape;2084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submit </a:t>
            </a:r>
            <a:r>
              <a:rPr lang="en" i="1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85" name="Google Shape;20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16"/>
          <p:cNvSpPr txBox="1">
            <a:spLocks noGrp="1"/>
          </p:cNvSpPr>
          <p:nvPr>
            <p:ph type="body" idx="3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87" name="Google Shape;2087;p116"/>
          <p:cNvSpPr txBox="1">
            <a:spLocks noGrp="1"/>
          </p:cNvSpPr>
          <p:nvPr>
            <p:ph type="body" idx="3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88" name="Google Shape;2088;p116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42" name="Google Shape;2442;p152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 {</a:t>
            </a:r>
            <a:endParaRPr sz="2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b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lang="en" sz="2800" i="1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43" name="Google Shape;2443;p15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152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15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152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lang="en" sz="1300" b="1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7" name="Google Shape;2447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id="2454" name="Google Shape;2454;p153" descr="Pictur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460" name="Google Shape;2460;p154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461" name="Google Shape;2461;p154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2" name="Google Shape;2462;p154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3" name="Google Shape;2463;p154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4" name="Google Shape;2464;p154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5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Fantastic Guide to Floats</a:t>
            </a:r>
            <a:endParaRPr/>
          </a:p>
        </p:txBody>
      </p:sp>
      <p:sp>
        <p:nvSpPr>
          <p:cNvPr id="2475" name="Google Shape;2475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css-tricks.com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6" name="Google Shape;247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8" name="Google Shape;2488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489" name="Google Shape;2489;p158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158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58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58"/>
          <p:cNvSpPr txBox="1">
            <a:spLocks noGrp="1"/>
          </p:cNvSpPr>
          <p:nvPr>
            <p:ph type="subTitle" idx="2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58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769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9" name="Google Shape;2499;p159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50" y="730300"/>
            <a:ext cx="6858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5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508" name="Google Shape;2508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509" name="Google Shape;2509;p16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61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1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Light"/>
                <a:ea typeface="Roboto Light"/>
                <a:cs typeface="Roboto Light"/>
                <a:sym typeface="Roboto Light"/>
              </a:rPr>
              <a:t>Warning!</a:t>
            </a:r>
            <a:endParaRPr sz="7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6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64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64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0" name="Google Shape;2530;p164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1" name="Google Shape;2531;p164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2" name="Google Shape;2532;p164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3" name="Google Shape;2533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534" name="Google Shape;2534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65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0" name="Google Shape;2540;p165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542" name="Google Shape;2542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543" name="Google Shape;2543;p165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4" name="Google Shape;2544;p165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5" name="Google Shape;2545;p165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6" name="Google Shape;2546;p165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1" name="Google Shape;2551;p166" descr="Pictur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66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3" name="Google Shape;2553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54" name="Google Shape;2554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16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60" name="Google Shape;2560;p167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62" name="Google Shape;2562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z-index</a:t>
            </a:r>
            <a:endParaRPr/>
          </a:p>
        </p:txBody>
      </p:sp>
      <p:sp>
        <p:nvSpPr>
          <p:cNvPr id="2568" name="Google Shape;2568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z-index property allows you to layer elements on top of each other.</a:t>
            </a:r>
            <a:endParaRPr/>
          </a:p>
        </p:txBody>
      </p:sp>
      <p:sp>
        <p:nvSpPr>
          <p:cNvPr id="2569" name="Google Shape;2569;p168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0" name="Google Shape;2570;p168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1" name="Google Shape;2571;p168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72" name="Google Shape;2572;p168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Display: none allows you to hide elements from view.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9" name="Google Shape;2579;p169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2580" name="Google Shape;2580;p169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69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2" name="Google Shape;2582;p169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3" name="Google Shape;2583;p169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1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100" name="Google Shape;2100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452700" cy="150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is going to be a bit tough. But trust us—it will all look easy a few weeks from now!</a:t>
            </a:r>
            <a:endParaRPr/>
          </a:p>
        </p:txBody>
      </p:sp>
      <p:cxnSp>
        <p:nvCxnSpPr>
          <p:cNvPr id="2101" name="Google Shape;2101;p118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0" name="Google Shape;2600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7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(Check Slack for additional instructions)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7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74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619" name="Google Shape;2619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620" name="Google Shape;2620;p17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1" name="Google Shape;2621;p17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Redo this at home. </a:t>
            </a:r>
            <a:endParaRPr sz="1800" b="1"/>
          </a:p>
        </p:txBody>
      </p:sp>
      <p:sp>
        <p:nvSpPr>
          <p:cNvPr id="2622" name="Google Shape;2622;p17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623" name="Google Shape;2623;p17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REMEMBER!</a:t>
            </a:r>
            <a:endParaRPr sz="18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34" name="Google Shape;263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177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177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17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177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9" name="Google Shape;2639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46" name="Google Shape;264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78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178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17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78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1" name="Google Shape;2651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79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181"/>
          <p:cNvSpPr txBox="1">
            <a:spLocks noGrp="1"/>
          </p:cNvSpPr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19"/>
          <p:cNvSpPr txBox="1">
            <a:spLocks noGrp="1"/>
          </p:cNvSpPr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8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679" name="Google Shape;2679;p1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 DevTools.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5" name="Google Shape;2685;p1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18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85"/>
          <p:cNvSpPr txBox="1">
            <a:spLocks noGrp="1"/>
          </p:cNvSpPr>
          <p:nvPr>
            <p:ph type="subTitle" idx="1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1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693" name="Google Shape;2693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Chrome Inspector, try to modify the following:</a:t>
            </a:r>
            <a:endParaRPr/>
          </a:p>
        </p:txBody>
      </p:sp>
      <p:sp>
        <p:nvSpPr>
          <p:cNvPr id="2694" name="Google Shape;2694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5" name="Google Shape;2695;p1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185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85"/>
          <p:cNvSpPr txBox="1">
            <a:spLocks noGrp="1"/>
          </p:cNvSpPr>
          <p:nvPr>
            <p:ph type="subTitle" idx="2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8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85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85"/>
          <p:cNvSpPr txBox="1">
            <a:spLocks noGrp="1"/>
          </p:cNvSpPr>
          <p:nvPr>
            <p:ph type="subTitle" idx="3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185"/>
          <p:cNvSpPr txBox="1">
            <a:spLocks noGrp="1"/>
          </p:cNvSpPr>
          <p:nvPr>
            <p:ph type="subTitle" idx="4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185"/>
          <p:cNvSpPr txBox="1">
            <a:spLocks noGrp="1"/>
          </p:cNvSpPr>
          <p:nvPr>
            <p:ph type="subTitle" idx="5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4" name="Google Shape;2704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8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713" name="Google Shape;2713;p1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719" name="Google Shape;2719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/>
            </a:br>
            <a:r>
              <a:rPr lang="en" b="1"/>
              <a:t>Just remember: </a:t>
            </a:r>
            <a:br>
              <a:rPr lang="en" b="1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721" name="Google Shape;272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87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89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3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6" name="Google Shape;2736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554300" cy="4333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37" name="Google Shape;2737;p189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38" name="Google Shape;2738;p189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744" name="Google Shape;2744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37600" cy="2891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6" name="Google Shape;2746;p19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752" name="Google Shape;2752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19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755" name="Google Shape;2755;p19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an example of using someone else’s CSS in </a:t>
            </a:r>
            <a:r>
              <a:rPr lang="en" sz="1800" b="1" i="1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756" name="Google Shape;2756;p19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9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2" name="Google Shape;2762;p1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1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1"/>
          <p:cNvSpPr txBox="1">
            <a:spLocks noGrp="1"/>
          </p:cNvSpPr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Critical Question: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2524</Words>
  <Application>Microsoft Office PowerPoint</Application>
  <PresentationFormat>On-screen Show (16:9)</PresentationFormat>
  <Paragraphs>391</Paragraphs>
  <Slides>80</Slides>
  <Notes>80</Notes>
  <HiddenSlides>16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Arial</vt:lpstr>
      <vt:lpstr>Georgia</vt:lpstr>
      <vt:lpstr>Calibri</vt:lpstr>
      <vt:lpstr>Times New Roman</vt:lpstr>
      <vt:lpstr>Courier New</vt:lpstr>
      <vt:lpstr>Amatic SC</vt:lpstr>
      <vt:lpstr>Roboto</vt:lpstr>
      <vt:lpstr>Roboto Light</vt:lpstr>
      <vt:lpstr>Inconsolata</vt:lpstr>
      <vt:lpstr>Roboto Medium</vt:lpstr>
      <vt:lpstr>Roboto Thin</vt:lpstr>
      <vt:lpstr>Simple Light</vt:lpstr>
      <vt:lpstr>UCF - Theme</vt:lpstr>
      <vt:lpstr>Lesson 1.3</vt:lpstr>
      <vt:lpstr>Admin Items</vt:lpstr>
      <vt:lpstr>Homework Assignment Tips</vt:lpstr>
      <vt:lpstr>Most Important of All</vt:lpstr>
      <vt:lpstr>Warning!</vt:lpstr>
      <vt:lpstr>Brace Yourselves</vt:lpstr>
      <vt:lpstr>Don’t expect to understand everything at once. Today is all about getting immersed.  </vt:lpstr>
      <vt:lpstr>CSS Recap</vt:lpstr>
      <vt:lpstr>Critical Question: What is CSS? </vt:lpstr>
      <vt:lpstr>HTML and CSS Definitions</vt:lpstr>
      <vt:lpstr>HTML/CSS Analogy</vt:lpstr>
      <vt:lpstr>Basic HTML Page (No CSS)</vt:lpstr>
      <vt:lpstr>Basic HTML Page (No CSS)</vt:lpstr>
      <vt:lpstr>Critical Question: How Do We Style HTML?</vt:lpstr>
      <vt:lpstr>CSS Syntax</vt:lpstr>
      <vt:lpstr>Selectors</vt:lpstr>
      <vt:lpstr>CSS Selectors</vt:lpstr>
      <vt:lpstr>Questions?</vt:lpstr>
      <vt:lpstr>Relative File Paths</vt:lpstr>
      <vt:lpstr>Relative File Paths</vt:lpstr>
      <vt:lpstr>Relative File Paths</vt:lpstr>
      <vt:lpstr>Absolutely No Absolute Paths</vt:lpstr>
      <vt:lpstr>Activity:  Relative File Paths</vt:lpstr>
      <vt:lpstr>Activity: 1-RelativePaths-Activity</vt:lpstr>
      <vt:lpstr>Box Model</vt:lpstr>
      <vt:lpstr>Boxes Upon Boxes</vt:lpstr>
      <vt:lpstr>Activity: Box Model</vt:lpstr>
      <vt:lpstr>Activity: Boxes Upon Boxes</vt:lpstr>
      <vt:lpstr>Activity: Box Model</vt:lpstr>
      <vt:lpstr>We Be Floatin’</vt:lpstr>
      <vt:lpstr>Warning The next few topics are fairly tricky but also very important. Time to channel that inner genius!   </vt:lpstr>
      <vt:lpstr>The Concept of Flow</vt:lpstr>
      <vt:lpstr>Analogy: Flow and MS Word</vt:lpstr>
      <vt:lpstr>Block Elements </vt:lpstr>
      <vt:lpstr>Block Elements vs. In-line Elements </vt:lpstr>
      <vt:lpstr>Floats</vt:lpstr>
      <vt:lpstr>Clearing the Float</vt:lpstr>
      <vt:lpstr>Clearfix Hack</vt:lpstr>
      <vt:lpstr>Clearfix Hack</vt:lpstr>
      <vt:lpstr>Clearfix Hack</vt:lpstr>
      <vt:lpstr>Quick Demo</vt:lpstr>
      <vt:lpstr>Quick Demo</vt:lpstr>
      <vt:lpstr>Floats</vt:lpstr>
      <vt:lpstr>A Fantastic Guide to Floats</vt:lpstr>
      <vt:lpstr>Activity:  Float Layout</vt:lpstr>
      <vt:lpstr>Activity: Float Layout</vt:lpstr>
      <vt:lpstr>Activity: Float Layout</vt:lpstr>
      <vt:lpstr>Good work!</vt:lpstr>
      <vt:lpstr>Floats in CSS</vt:lpstr>
      <vt:lpstr>PowerPoint Presentation</vt:lpstr>
      <vt:lpstr>CSS Positioning</vt:lpstr>
      <vt:lpstr>Position: Static (Default)</vt:lpstr>
      <vt:lpstr>Position: Relative</vt:lpstr>
      <vt:lpstr>Position: Absolute</vt:lpstr>
      <vt:lpstr>Position: Fixed</vt:lpstr>
      <vt:lpstr>Layering with z-index</vt:lpstr>
      <vt:lpstr>Hiding Things   </vt:lpstr>
      <vt:lpstr>CSS Positioning</vt:lpstr>
      <vt:lpstr>Positioning in CSS</vt:lpstr>
      <vt:lpstr>Great Resource  </vt:lpstr>
      <vt:lpstr>Activity: CSS Positioning In this activity, you’ll flex your newfound positioning skills by creating another conceptual layout. Eyeball the design to your best ability. (Check Slack for additional instructions)  </vt:lpstr>
      <vt:lpstr>CSS Positioning Layout</vt:lpstr>
      <vt:lpstr>Advice</vt:lpstr>
      <vt:lpstr>Chrome Inspector</vt:lpstr>
      <vt:lpstr>Chrome Inspector Is Your Friend</vt:lpstr>
      <vt:lpstr>Chrome Inspector Is Your Friend</vt:lpstr>
      <vt:lpstr>We’ll come back to  this in our next class. </vt:lpstr>
      <vt:lpstr>Recap</vt:lpstr>
      <vt:lpstr>You Got This!</vt:lpstr>
      <vt:lpstr>Questions?</vt:lpstr>
      <vt:lpstr>Extra Material</vt:lpstr>
      <vt:lpstr>Activity: Chrome Inspector Choose a website you commonly visit (Amazon, Google, Huff Po, etc.) and heavily modify it using Chrome DevTools. </vt:lpstr>
      <vt:lpstr>Suggested Time: 15 minutes</vt:lpstr>
      <vt:lpstr>CSS Resets</vt:lpstr>
      <vt:lpstr>Loading Multiple CSS Files</vt:lpstr>
      <vt:lpstr>By a show of hands... Which browser do you use? </vt:lpstr>
      <vt:lpstr>Battle of the Browsers</vt:lpstr>
      <vt:lpstr>Reset.css (or Normalize.css)</vt:lpstr>
      <vt:lpstr>Why CSS Resets Matter</vt:lpstr>
      <vt:lpstr>Activity: Reset.css Incorporate a reset.css file in a basic HTML file. (Instructions sent out) Note how the reset file impacts the styling of your HTML file.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1.3</dc:title>
  <cp:lastModifiedBy>Spencer Shadley</cp:lastModifiedBy>
  <cp:revision>4</cp:revision>
  <dcterms:modified xsi:type="dcterms:W3CDTF">2019-11-15T21:11:21Z</dcterms:modified>
</cp:coreProperties>
</file>